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07" r:id="rId2"/>
    <p:sldId id="431" r:id="rId3"/>
    <p:sldId id="317" r:id="rId4"/>
    <p:sldId id="325" r:id="rId5"/>
    <p:sldId id="319" r:id="rId6"/>
    <p:sldId id="326" r:id="rId7"/>
    <p:sldId id="352" r:id="rId8"/>
    <p:sldId id="353" r:id="rId9"/>
    <p:sldId id="381" r:id="rId10"/>
    <p:sldId id="382" r:id="rId11"/>
    <p:sldId id="434" r:id="rId12"/>
    <p:sldId id="447" r:id="rId13"/>
    <p:sldId id="448" r:id="rId14"/>
    <p:sldId id="449" r:id="rId15"/>
    <p:sldId id="450" r:id="rId16"/>
    <p:sldId id="452" r:id="rId17"/>
    <p:sldId id="453" r:id="rId18"/>
    <p:sldId id="454" r:id="rId19"/>
    <p:sldId id="455" r:id="rId20"/>
    <p:sldId id="397" r:id="rId21"/>
    <p:sldId id="432" r:id="rId22"/>
    <p:sldId id="399" r:id="rId23"/>
    <p:sldId id="400" r:id="rId24"/>
    <p:sldId id="401" r:id="rId25"/>
    <p:sldId id="402" r:id="rId26"/>
    <p:sldId id="403" r:id="rId27"/>
    <p:sldId id="404" r:id="rId28"/>
    <p:sldId id="405" r:id="rId29"/>
    <p:sldId id="406" r:id="rId30"/>
    <p:sldId id="407" r:id="rId31"/>
    <p:sldId id="444" r:id="rId32"/>
    <p:sldId id="408" r:id="rId33"/>
    <p:sldId id="446" r:id="rId34"/>
    <p:sldId id="441" r:id="rId35"/>
    <p:sldId id="442" r:id="rId36"/>
    <p:sldId id="410" r:id="rId37"/>
    <p:sldId id="429" r:id="rId38"/>
    <p:sldId id="380" r:id="rId39"/>
    <p:sldId id="430" r:id="rId40"/>
  </p:sldIdLst>
  <p:sldSz cx="9144000" cy="6858000" type="screen4x3"/>
  <p:notesSz cx="6858000" cy="91440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  <a:srgbClr val="6666FF"/>
    <a:srgbClr val="FFCC00"/>
    <a:srgbClr val="00B0F0"/>
    <a:srgbClr val="66CCFF"/>
    <a:srgbClr val="00CCFF"/>
    <a:srgbClr val="CC66FF"/>
    <a:srgbClr val="FFC0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3" autoAdjust="0"/>
    <p:restoredTop sz="94424" autoAdjust="0"/>
  </p:normalViewPr>
  <p:slideViewPr>
    <p:cSldViewPr>
      <p:cViewPr varScale="1">
        <p:scale>
          <a:sx n="79" d="100"/>
          <a:sy n="79" d="100"/>
        </p:scale>
        <p:origin x="85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FED40-3F55-4424-976F-320E079B2C67}" type="datetimeFigureOut">
              <a:rPr lang="zh-CN" altLang="en-US" smtClean="0"/>
              <a:t>2016/1/18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16645-31EE-425B-9465-3AC4FFDAE6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3277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E1C6F-9CD0-49C7-A5EE-348A9C3EA591}" type="datetimeFigureOut">
              <a:rPr lang="zh-CN" altLang="en-US" smtClean="0"/>
              <a:t>2016/1/18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FFD2A-31A0-41EF-B438-FFBB3C9EE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1704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56319FA6-287D-4BB8-B347-6B2F6728F56A}" type="slidenum">
              <a:rPr lang="en-US" altLang="zh-CN" sz="1200">
                <a:solidFill>
                  <a:prstClr val="black"/>
                </a:solidFill>
              </a:rPr>
              <a:pPr eaLnBrk="1" hangingPunct="1"/>
              <a:t>4</a:t>
            </a:fld>
            <a:endParaRPr lang="en-US" altLang="zh-CN" sz="1200">
              <a:solidFill>
                <a:prstClr val="black"/>
              </a:solidFill>
            </a:endParaRPr>
          </a:p>
        </p:txBody>
      </p:sp>
      <p:sp>
        <p:nvSpPr>
          <p:cNvPr id="79875" name="Rectangle 7"/>
          <p:cNvSpPr txBox="1">
            <a:spLocks noGrp="1" noChangeArrowheads="1"/>
          </p:cNvSpPr>
          <p:nvPr/>
        </p:nvSpPr>
        <p:spPr bwMode="auto">
          <a:xfrm>
            <a:off x="3884616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/>
            <a:fld id="{3CC7AEAE-040F-47BF-BA7A-CDA02C0E1173}" type="slidenum">
              <a:rPr lang="en-US" altLang="zh-CN" sz="1200">
                <a:solidFill>
                  <a:prstClr val="black"/>
                </a:solidFill>
                <a:cs typeface="Arial" charset="0"/>
              </a:rPr>
              <a:pPr algn="r"/>
              <a:t>4</a:t>
            </a:fld>
            <a:endParaRPr lang="en-US" altLang="zh-CN" sz="120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98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497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FFD2A-31A0-41EF-B438-FFBB3C9EED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496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789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F441CCF-E886-41B6-83A0-391739504D92}" type="slidenum">
              <a:rPr lang="zh-CN" altLang="en-US">
                <a:latin typeface="Calibri" panose="020F0502020204030204" pitchFamily="34" charset="0"/>
              </a:rPr>
              <a:pPr eaLnBrk="1" hangingPunct="1"/>
              <a:t>21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0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7312489-39B5-40F3-BF6F-C2920FA6E500}" type="slidenum">
              <a:rPr lang="en-US" altLang="zh-CN"/>
              <a:pPr>
                <a:spcBef>
                  <a:spcPct val="0"/>
                </a:spcBef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8852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70106D1-BBBD-4721-BB82-0CF8C4DB715C}" type="slidenum">
              <a:rPr lang="en-US" altLang="zh-CN"/>
              <a:pPr>
                <a:spcBef>
                  <a:spcPct val="0"/>
                </a:spcBef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1344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FBDBA911-CA78-4041-A7F8-8E93F9272917}" type="slidenum">
              <a:rPr lang="en-US" altLang="zh-CN">
                <a:solidFill>
                  <a:prstClr val="black"/>
                </a:solidFill>
              </a:rPr>
              <a:pPr eaLnBrk="1" hangingPunct="1"/>
              <a:t>32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08547" name="Rectangle 1026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1027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57200" eaLnBrk="1" hangingPunct="1"/>
            <a:endParaRPr lang="zh-CN" altLang="zh-CN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90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" r="9946" b="2041"/>
          <a:stretch/>
        </p:blipFill>
        <p:spPr>
          <a:xfrm>
            <a:off x="0" y="3124200"/>
            <a:ext cx="9144000" cy="36576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09777" y="304800"/>
            <a:ext cx="8122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54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步步高</a:t>
            </a:r>
            <a:r>
              <a:rPr lang="en-US" altLang="zh-CN" sz="54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54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全年生意回顾</a:t>
            </a:r>
            <a:endParaRPr lang="zh-CN" altLang="en-US" sz="54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KSO_CT2"/>
          <p:cNvSpPr txBox="1">
            <a:spLocks/>
          </p:cNvSpPr>
          <p:nvPr userDrawn="1"/>
        </p:nvSpPr>
        <p:spPr>
          <a:xfrm>
            <a:off x="3662037" y="2468494"/>
            <a:ext cx="1819927" cy="643006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350" b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Date </a:t>
            </a:r>
            <a:r>
              <a:rPr lang="en-US" altLang="zh-CN" sz="1350" b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: </a:t>
            </a:r>
            <a:r>
              <a:rPr lang="en-US" altLang="zh-CN" sz="1350" b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11</a:t>
            </a:r>
            <a:r>
              <a:rPr lang="en-US" altLang="zh-CN" sz="1350" b="0" baseline="30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 </a:t>
            </a:r>
            <a:r>
              <a:rPr lang="en-US" altLang="zh-CN" sz="1350" b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-1-2016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982" y="1477487"/>
            <a:ext cx="2586037" cy="11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89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52400"/>
            <a:ext cx="1676400" cy="744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4282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61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45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31869"/>
              </p:ext>
            </p:extLst>
          </p:nvPr>
        </p:nvGraphicFramePr>
        <p:xfrm>
          <a:off x="228601" y="914403"/>
          <a:ext cx="7490022" cy="5181596"/>
        </p:xfrm>
        <a:graphic>
          <a:graphicData uri="http://schemas.openxmlformats.org/drawingml/2006/table">
            <a:tbl>
              <a:tblPr/>
              <a:tblGrid>
                <a:gridCol w="1363411"/>
                <a:gridCol w="707925"/>
                <a:gridCol w="690446"/>
                <a:gridCol w="582654"/>
                <a:gridCol w="585567"/>
                <a:gridCol w="640921"/>
                <a:gridCol w="638007"/>
                <a:gridCol w="571001"/>
                <a:gridCol w="568088"/>
                <a:gridCol w="571001"/>
                <a:gridCol w="571001"/>
              </a:tblGrid>
              <a:tr h="74022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品类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湖南总和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湖南步步高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占比差异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增长差异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7402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销售额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增长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占比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销售额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增长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占比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市场份额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份额变化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02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整体品类销售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620,819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61,020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9.8%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</a:tr>
              <a:tr h="7402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液体奶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271,606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-2.5%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43.7%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16,210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-6.6%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26.6%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-0.3%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-17.2%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-4.1%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02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酸奶</a:t>
                      </a:r>
                      <a:r>
                        <a:rPr lang="en-US" altLang="zh-CN" sz="12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12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酸味奶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289,365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17.3%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46.6%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30,561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23.7%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50.1%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02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少儿</a:t>
                      </a:r>
                      <a:r>
                        <a:rPr lang="en-US" altLang="zh-CN" sz="12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12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成人奶粉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31,093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8.2%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6,683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11.0%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21.5%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-6.5%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02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婴儿奶粉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28,754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-4.5%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7,566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-7.9%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26.3%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-3.4%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Title 2"/>
          <p:cNvSpPr txBox="1">
            <a:spLocks/>
          </p:cNvSpPr>
          <p:nvPr/>
        </p:nvSpPr>
        <p:spPr bwMode="auto">
          <a:xfrm>
            <a:off x="85725" y="228601"/>
            <a:ext cx="794385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对应品类在湖南市场与湖南步步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高的</a:t>
            </a:r>
            <a:r>
              <a:rPr lang="zh-CN" altLang="en-US" sz="2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表现</a:t>
            </a:r>
            <a:endParaRPr lang="en-US" altLang="zh-CN" sz="2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19200" y="6248400"/>
            <a:ext cx="475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_GB2312" pitchFamily="49" charset="-122"/>
              </a:rPr>
              <a:t>数据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_GB2312" pitchFamily="49" charset="-122"/>
              </a:rPr>
              <a:t>来源：尼尔森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_GB2312" pitchFamily="49" charset="-122"/>
              </a:rPr>
              <a:t>2015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_GB2312" pitchFamily="49" charset="-122"/>
              </a:rPr>
              <a:t>年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_GB2312" pitchFamily="49" charset="-122"/>
              </a:rPr>
              <a:t>1-10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_GB2312" pitchFamily="49" charset="-122"/>
              </a:rPr>
              <a:t>月份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_GB2312" pitchFamily="49" charset="-122"/>
              </a:rPr>
              <a:t>湖南市场报告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_GB2312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 rot="16200000">
            <a:off x="3671504" y="1794877"/>
            <a:ext cx="772292" cy="7829953"/>
          </a:xfrm>
          <a:prstGeom prst="roundRect">
            <a:avLst>
              <a:gd name="adj" fmla="val 8549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012"/>
          </a:p>
        </p:txBody>
      </p:sp>
      <p:sp>
        <p:nvSpPr>
          <p:cNvPr id="9" name="椭圆 8"/>
          <p:cNvSpPr/>
          <p:nvPr/>
        </p:nvSpPr>
        <p:spPr>
          <a:xfrm>
            <a:off x="7569669" y="4191000"/>
            <a:ext cx="1348820" cy="1389831"/>
          </a:xfrm>
          <a:prstGeom prst="ellipse">
            <a:avLst/>
          </a:prstGeom>
          <a:solidFill>
            <a:srgbClr val="FF967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椭圆 9"/>
          <p:cNvSpPr/>
          <p:nvPr/>
        </p:nvSpPr>
        <p:spPr>
          <a:xfrm>
            <a:off x="7687342" y="4055276"/>
            <a:ext cx="1394856" cy="1390733"/>
          </a:xfrm>
          <a:prstGeom prst="ellipse">
            <a:avLst/>
          </a:prstGeom>
          <a:pattFill prst="ltUpDiag">
            <a:fgClr>
              <a:srgbClr val="FF9679"/>
            </a:fgClr>
            <a:bgClr>
              <a:srgbClr val="FF795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TextBox 20">
            <a:hlinkClick r:id="" action="ppaction://noaction"/>
          </p:cNvPr>
          <p:cNvSpPr txBox="1"/>
          <p:nvPr/>
        </p:nvSpPr>
        <p:spPr>
          <a:xfrm>
            <a:off x="7693102" y="4365541"/>
            <a:ext cx="138187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婴儿奶粉为</a:t>
            </a: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湖南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市场份额最大</a:t>
            </a: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的品类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，增长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-7.9%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，较之</a:t>
            </a: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湖南步步高的占比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差异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-3.4%</a:t>
            </a: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12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484469"/>
              </p:ext>
            </p:extLst>
          </p:nvPr>
        </p:nvGraphicFramePr>
        <p:xfrm>
          <a:off x="228601" y="914403"/>
          <a:ext cx="7490022" cy="5181596"/>
        </p:xfrm>
        <a:graphic>
          <a:graphicData uri="http://schemas.openxmlformats.org/drawingml/2006/table">
            <a:tbl>
              <a:tblPr/>
              <a:tblGrid>
                <a:gridCol w="1363411"/>
                <a:gridCol w="707925"/>
                <a:gridCol w="690446"/>
                <a:gridCol w="582654"/>
                <a:gridCol w="585567"/>
                <a:gridCol w="640921"/>
                <a:gridCol w="638007"/>
                <a:gridCol w="571001"/>
                <a:gridCol w="568088"/>
                <a:gridCol w="571001"/>
                <a:gridCol w="571001"/>
              </a:tblGrid>
              <a:tr h="74022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品类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湖南总和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湖南步步高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占比差异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增长差异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7402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销售额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增长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占比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销售额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增长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占比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市场份额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份额变化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02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伊利实业集团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179,520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22,193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</a:tr>
              <a:tr h="7402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液体奶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100,516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8,361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-18.3%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02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酸奶</a:t>
                      </a:r>
                      <a:r>
                        <a:rPr lang="en-US" altLang="zh-CN" sz="12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酸味奶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62,546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9,013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02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少儿</a:t>
                      </a:r>
                      <a:r>
                        <a:rPr lang="en-US" altLang="zh-CN" sz="12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成人奶粉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12,066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2,982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02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婴儿奶粉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4,392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1,839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Title 2"/>
          <p:cNvSpPr txBox="1">
            <a:spLocks/>
          </p:cNvSpPr>
          <p:nvPr/>
        </p:nvSpPr>
        <p:spPr bwMode="auto">
          <a:xfrm>
            <a:off x="85725" y="228601"/>
            <a:ext cx="794385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伊利在湖南市场与湖南步步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高的</a:t>
            </a:r>
            <a:r>
              <a:rPr lang="zh-CN" altLang="en-US" sz="2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表现</a:t>
            </a:r>
            <a:endParaRPr lang="en-US" altLang="zh-CN" sz="2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19200" y="6248400"/>
            <a:ext cx="475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_GB2312" pitchFamily="49" charset="-122"/>
              </a:rPr>
              <a:t>数据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_GB2312" pitchFamily="49" charset="-122"/>
              </a:rPr>
              <a:t>来源：尼尔森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_GB2312" pitchFamily="49" charset="-122"/>
              </a:rPr>
              <a:t>2015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_GB2312" pitchFamily="49" charset="-122"/>
              </a:rPr>
              <a:t>年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_GB2312" pitchFamily="49" charset="-122"/>
              </a:rPr>
              <a:t>1-10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_GB2312" pitchFamily="49" charset="-122"/>
              </a:rPr>
              <a:t>月份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_GB2312" pitchFamily="49" charset="-122"/>
              </a:rPr>
              <a:t>湖南市场报告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_GB2312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 rot="16200000">
            <a:off x="3671504" y="1794877"/>
            <a:ext cx="772292" cy="7829953"/>
          </a:xfrm>
          <a:prstGeom prst="roundRect">
            <a:avLst>
              <a:gd name="adj" fmla="val 8549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012"/>
          </a:p>
        </p:txBody>
      </p:sp>
      <p:sp>
        <p:nvSpPr>
          <p:cNvPr id="9" name="椭圆 8"/>
          <p:cNvSpPr/>
          <p:nvPr/>
        </p:nvSpPr>
        <p:spPr>
          <a:xfrm>
            <a:off x="7569669" y="4191000"/>
            <a:ext cx="1348820" cy="1389831"/>
          </a:xfrm>
          <a:prstGeom prst="ellipse">
            <a:avLst/>
          </a:prstGeom>
          <a:solidFill>
            <a:srgbClr val="FF967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椭圆 9"/>
          <p:cNvSpPr/>
          <p:nvPr/>
        </p:nvSpPr>
        <p:spPr>
          <a:xfrm>
            <a:off x="7687342" y="4055276"/>
            <a:ext cx="1394856" cy="1390733"/>
          </a:xfrm>
          <a:prstGeom prst="ellipse">
            <a:avLst/>
          </a:prstGeom>
          <a:pattFill prst="ltUpDiag">
            <a:fgClr>
              <a:srgbClr val="FF9679"/>
            </a:fgClr>
            <a:bgClr>
              <a:srgbClr val="FF795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TextBox 20">
            <a:hlinkClick r:id="" action="ppaction://noaction"/>
          </p:cNvPr>
          <p:cNvSpPr txBox="1"/>
          <p:nvPr/>
        </p:nvSpPr>
        <p:spPr>
          <a:xfrm>
            <a:off x="7693102" y="4365541"/>
            <a:ext cx="138187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伊利婴儿奶粉为</a:t>
            </a: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湖南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市场份额最大</a:t>
            </a: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的品类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，增长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-0.6%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，较之</a:t>
            </a: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湖南步步高的占比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差异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3.3%</a:t>
            </a: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350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30" y="873031"/>
            <a:ext cx="8358341" cy="51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13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75" y="898179"/>
            <a:ext cx="8605250" cy="50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63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72" y="898179"/>
            <a:ext cx="8637257" cy="50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50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48" y="898179"/>
            <a:ext cx="8861304" cy="50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4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05" y="877603"/>
            <a:ext cx="8184590" cy="510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48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5" y="877603"/>
            <a:ext cx="8929890" cy="510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28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4" y="877603"/>
            <a:ext cx="8783573" cy="510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77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3" y="877603"/>
            <a:ext cx="8939035" cy="510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9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76" y="1215960"/>
            <a:ext cx="7291448" cy="44260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706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29" y="606307"/>
            <a:ext cx="8004742" cy="564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2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43000"/>
            <a:ext cx="8766808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68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4800"/>
            <a:ext cx="8687553" cy="58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8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2400"/>
            <a:ext cx="8224217" cy="63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0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03" y="97247"/>
            <a:ext cx="8791194" cy="666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5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952"/>
            <a:ext cx="8882642" cy="667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0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34" y="289288"/>
            <a:ext cx="9187468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" y="133826"/>
            <a:ext cx="9065538" cy="659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5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9236241" cy="659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0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67653"/>
            <a:ext cx="8937511" cy="659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9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14400"/>
            <a:ext cx="6781800" cy="478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42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6" y="97247"/>
            <a:ext cx="8943607" cy="666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3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03" y="97247"/>
            <a:ext cx="8791194" cy="666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0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927" y="173454"/>
            <a:ext cx="9211854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2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9" y="97247"/>
            <a:ext cx="8779001" cy="666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4" y="182598"/>
            <a:ext cx="8864352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4" y="76200"/>
            <a:ext cx="9035055" cy="65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" y="173454"/>
            <a:ext cx="8785097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50" y="1203767"/>
            <a:ext cx="6498899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4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304800" y="228600"/>
            <a:ext cx="874713" cy="428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2400" b="1" dirty="0" smtClean="0">
                <a:solidFill>
                  <a:srgbClr val="FFC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总结</a:t>
            </a:r>
            <a:endParaRPr lang="en-US" sz="1400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3" name="Content Placeholder 6"/>
          <p:cNvSpPr>
            <a:spLocks noGrp="1"/>
          </p:cNvSpPr>
          <p:nvPr>
            <p:ph idx="4294967295"/>
          </p:nvPr>
        </p:nvSpPr>
        <p:spPr>
          <a:xfrm>
            <a:off x="609600" y="1219200"/>
            <a:ext cx="7467600" cy="457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2015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全年伊利占步步高对应品类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35%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，整体增长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10.1%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，与对应品类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(5.2%)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 增长差异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+4.9%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。其中液体奶增长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18.1%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，奶片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-45.0%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，奶粉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-8.1%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，酸奶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18.0%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，冷饮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-17.0%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豆奶类、发酵乳制品、成年奶粉和冰淇淋的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表现需要重点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关注（份额超过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30%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增长却低于整体增长）；江西区域是唯一负增长省份，急需改善。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919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802" y="2429169"/>
            <a:ext cx="4572396" cy="19996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163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8" y="325867"/>
            <a:ext cx="8705843" cy="62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0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19" y="325867"/>
            <a:ext cx="8498561" cy="62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2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98" y="365494"/>
            <a:ext cx="8248603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0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58" y="414266"/>
            <a:ext cx="8632684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55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" y="258805"/>
            <a:ext cx="8632684" cy="63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5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57501" y="3086101"/>
            <a:ext cx="2335763" cy="233576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400550" y="879578"/>
            <a:ext cx="2592288" cy="259228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1600359" y="1719571"/>
            <a:ext cx="1782197" cy="179726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extLst/>
        </p:spPr>
        <p:txBody>
          <a:bodyPr wrap="none" anchor="ctr"/>
          <a:lstStyle/>
          <a:p>
            <a:pPr marL="0" lvl="1" algn="ctr"/>
            <a:r>
              <a:rPr lang="zh-CN" altLang="en-US" sz="21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市场</a:t>
            </a:r>
            <a:r>
              <a:rPr lang="zh-CN" altLang="en-US" sz="2100" b="1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增长</a:t>
            </a:r>
            <a:endParaRPr lang="en-US" altLang="zh-CN" sz="21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600359" y="6019800"/>
            <a:ext cx="6140799" cy="2421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_GB2312" pitchFamily="49" charset="-122"/>
              </a:rPr>
              <a:t>尼尔森无冷饮类监测数据</a:t>
            </a:r>
            <a:endParaRPr lang="en-US" altLang="zh-CN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865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378"/>
  <p:tag name="MH_SECTIONID" val="379,380,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6140744"/>
  <p:tag name="MH_LIBRARY" val="CONTENTS"/>
  <p:tag name="MH_AUTOCOLOR" val="FALSE"/>
  <p:tag name="MH_TYPE" val="CONTENTS"/>
  <p:tag name="ID" val="5471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65714"/>
  <p:tag name="MH_LIBRARY" val="GRAPHIC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3395</TotalTime>
  <Words>484</Words>
  <Application>Microsoft Office PowerPoint</Application>
  <PresentationFormat>全屏显示(4:3)</PresentationFormat>
  <Paragraphs>156</Paragraphs>
  <Slides>39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楷体_GB2312</vt:lpstr>
      <vt:lpstr>宋体</vt:lpstr>
      <vt:lpstr>微软雅黑</vt:lpstr>
      <vt:lpstr>Arial</vt:lpstr>
      <vt:lpstr>Calibri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步步高生意回顾</dc:title>
  <dc:creator>TAN</dc:creator>
  <cp:lastModifiedBy>杨进</cp:lastModifiedBy>
  <cp:revision>225</cp:revision>
  <dcterms:created xsi:type="dcterms:W3CDTF">2006-08-16T00:00:00Z</dcterms:created>
  <dcterms:modified xsi:type="dcterms:W3CDTF">2016-01-18T07:54:19Z</dcterms:modified>
</cp:coreProperties>
</file>